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F63313-3CF1-7349-9DA6-98B9A686F493}" v="19" dt="2022-02-20T15:26:34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54"/>
  </p:normalViewPr>
  <p:slideViewPr>
    <p:cSldViewPr snapToGrid="0" snapToObjects="1">
      <p:cViewPr varScale="1">
        <p:scale>
          <a:sx n="84" d="100"/>
          <a:sy n="84" d="100"/>
        </p:scale>
        <p:origin x="200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7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7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7240" y="365125"/>
            <a:ext cx="779526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8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2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93" y="1709738"/>
            <a:ext cx="10617157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93" y="4589463"/>
            <a:ext cx="106171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30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3903"/>
            <a:ext cx="522033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737063"/>
            <a:ext cx="5220335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390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37063"/>
            <a:ext cx="5183188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1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9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85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2226364"/>
            <a:ext cx="3994785" cy="36426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24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20" y="457200"/>
            <a:ext cx="405400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020" y="2250218"/>
            <a:ext cx="4054006" cy="36187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2/20/22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2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D62DB5A-5AA0-4E7E-94AB-AD20F02CA8DF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086ECE-EF43-4B07-9DD0-59679471A067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2" y="365125"/>
            <a:ext cx="106375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2" y="1825625"/>
            <a:ext cx="106375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2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657AA7F-BE72-4467-897E-7A302F46504F}" type="datetimeFigureOut">
              <a:rPr lang="en-US" smtClean="0"/>
              <a:pPr/>
              <a:t>2/20/22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156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5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88" r:id="rId3"/>
    <p:sldLayoutId id="2147483689" r:id="rId4"/>
    <p:sldLayoutId id="2147483694" r:id="rId5"/>
    <p:sldLayoutId id="2147483690" r:id="rId6"/>
    <p:sldLayoutId id="2147483691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65344061@N06/25775748608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estion-board-chalk-school-1262378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4CF648-5CB3-49E4-BE34-8A0598901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9E559C-09DA-4586-86C9-F3C05D9A0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0A3A6-2BCF-4E48-AC8F-73EB9FEB2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40" y="1122363"/>
            <a:ext cx="4116035" cy="2387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NDSAC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C9EF5-0EB1-AE40-89F3-2C3114F38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342" y="3027405"/>
            <a:ext cx="4361934" cy="223039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4000" b="1" dirty="0"/>
              <a:t>Ferrybridge Project</a:t>
            </a:r>
          </a:p>
          <a:p>
            <a:pPr algn="l"/>
            <a:r>
              <a:rPr lang="en-US" sz="4000" b="1" dirty="0"/>
              <a:t>2022</a:t>
            </a:r>
          </a:p>
          <a:p>
            <a:pPr algn="l"/>
            <a:r>
              <a:rPr lang="en-US" sz="2800" i="1" dirty="0"/>
              <a:t>Gwyn James</a:t>
            </a:r>
          </a:p>
          <a:p>
            <a:pPr algn="l"/>
            <a:r>
              <a:rPr lang="en-US" sz="2800" i="1" dirty="0"/>
              <a:t>Graham Brown</a:t>
            </a:r>
          </a:p>
          <a:p>
            <a:pPr algn="l"/>
            <a:r>
              <a:rPr lang="en-US" sz="2800" i="1" dirty="0"/>
              <a:t>Giles Adams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AA7ECE-DB5E-48B2-9EF4-7EEAF123B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2198" y="0"/>
            <a:ext cx="6859801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4F422E-435A-4694-BE6E-B4968E798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2199" y="3427200"/>
            <a:ext cx="3430800" cy="34308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DE9F60-E2BA-44E6-8C5B-A51B19292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2430862-1B4A-470B-8AD3-780215B67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7754" y="3429000"/>
            <a:ext cx="3429000" cy="3429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68F1C9-4999-4AA2-A916-26FD96868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8260" y="3429000"/>
            <a:ext cx="3429000" cy="3429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3F1479-B1E1-0246-91B7-E3C85A5C7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758" y="4204494"/>
            <a:ext cx="2501900" cy="1879600"/>
          </a:xfrm>
          <a:prstGeom prst="rect">
            <a:avLst/>
          </a:prstGeom>
        </p:spPr>
      </p:pic>
      <p:pic>
        <p:nvPicPr>
          <p:cNvPr id="8" name="Picture 7" descr="A bridge over water&#10;&#10;Description automatically generated with low confidence">
            <a:extLst>
              <a:ext uri="{FF2B5EF4-FFF2-40B4-BE49-F238E27FC236}">
                <a16:creationId xmlns:a16="http://schemas.microsoft.com/office/drawing/2014/main" id="{656CD633-F56F-7849-8C84-78DE4874C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327444" y="-36084"/>
            <a:ext cx="6869310" cy="37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4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B2761-CFBE-9C47-AF27-A45BA63F0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14325"/>
            <a:ext cx="7059598" cy="887646"/>
          </a:xfrm>
        </p:spPr>
        <p:txBody>
          <a:bodyPr anchor="b">
            <a:normAutofit/>
          </a:bodyPr>
          <a:lstStyle/>
          <a:p>
            <a:r>
              <a:rPr lang="en-US" sz="4400" dirty="0"/>
              <a:t>Aims and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DFCF2-AAED-3046-A11D-FAE8A1E67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516296"/>
            <a:ext cx="7408213" cy="512739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br>
              <a:rPr lang="en-GB" sz="2400" b="1" dirty="0"/>
            </a:br>
            <a:r>
              <a:rPr lang="en-GB" sz="2400" i="1" dirty="0">
                <a:solidFill>
                  <a:srgbClr val="FFC000"/>
                </a:solidFill>
              </a:rPr>
              <a:t>To conduct an informal marine life survey of the Ferrybridge outflow of the Fleet Lagoon recording species and environment over time.</a:t>
            </a:r>
          </a:p>
          <a:p>
            <a:pPr marL="0" indent="0">
              <a:buNone/>
            </a:pPr>
            <a:r>
              <a:rPr lang="en-GB" sz="2400" dirty="0"/>
              <a:t>Actions: </a:t>
            </a:r>
          </a:p>
          <a:p>
            <a:pPr lvl="1"/>
            <a:r>
              <a:rPr lang="en-GB" sz="2400" dirty="0"/>
              <a:t>Information gathering about the site – geology, site management, development and use, historic background.</a:t>
            </a:r>
          </a:p>
          <a:p>
            <a:pPr lvl="1"/>
            <a:r>
              <a:rPr lang="en-GB" sz="2400" dirty="0"/>
              <a:t>Information referencing the adjoining Fleet Lagoon and Portland harbour.</a:t>
            </a:r>
          </a:p>
          <a:p>
            <a:pPr lvl="1"/>
            <a:r>
              <a:rPr lang="en-GB" sz="2400" dirty="0"/>
              <a:t>Mapping the dive site and recording any changes.</a:t>
            </a:r>
          </a:p>
          <a:p>
            <a:pPr lvl="1"/>
            <a:r>
              <a:rPr lang="en-GB" sz="2400" dirty="0"/>
              <a:t>Collecting data on species including photographs. </a:t>
            </a:r>
          </a:p>
          <a:p>
            <a:pPr lvl="1"/>
            <a:endParaRPr lang="en-GB" sz="1400" dirty="0"/>
          </a:p>
          <a:p>
            <a:pPr lvl="0"/>
            <a:endParaRPr lang="en-GB" sz="1400" dirty="0"/>
          </a:p>
          <a:p>
            <a:pPr marL="0" indent="0">
              <a:buNone/>
            </a:pPr>
            <a:r>
              <a:rPr lang="en-GB" sz="1400" dirty="0"/>
              <a:t>	</a:t>
            </a:r>
          </a:p>
          <a:p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3CB34B-2F8F-4442-91D1-923678282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D640AFAA-52D4-DB4C-8041-424450F5D0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1" r="18149"/>
          <a:stretch/>
        </p:blipFill>
        <p:spPr>
          <a:xfrm>
            <a:off x="8763000" y="-1800"/>
            <a:ext cx="3429000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AFC398-9263-43B8-98C4-6D97765B8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3F180D0-951F-4FB1-8AC1-0CB70C61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7754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1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BE931-EDE0-F14B-9BC0-11BFA0BC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E1977-8DD2-CF4D-A56F-9F8A5BEF8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95" y="1519880"/>
            <a:ext cx="10784565" cy="497299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GB" sz="2800" b="1" dirty="0">
                <a:solidFill>
                  <a:srgbClr val="FFC000"/>
                </a:solidFill>
              </a:rPr>
              <a:t>Who can take part:</a:t>
            </a:r>
          </a:p>
          <a:p>
            <a:pPr marL="0" lvl="0" indent="0">
              <a:buNone/>
            </a:pPr>
            <a:r>
              <a:rPr lang="en-GB" sz="2800" dirty="0"/>
              <a:t>Small groups of NDSAC Diving members - Ocean Diver and above.</a:t>
            </a:r>
          </a:p>
          <a:p>
            <a:pPr marL="0" indent="0">
              <a:buNone/>
            </a:pPr>
            <a:r>
              <a:rPr lang="en-GB" sz="2800" b="1" dirty="0">
                <a:solidFill>
                  <a:srgbClr val="FFC000"/>
                </a:solidFill>
              </a:rPr>
              <a:t>Recording  findings.</a:t>
            </a:r>
            <a:endParaRPr lang="en-GB" sz="28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GB" sz="2800" dirty="0"/>
              <a:t>Inform Graham Brown, Giles Adams or the project administrator when diving is planned and return information to them.</a:t>
            </a:r>
          </a:p>
          <a:p>
            <a:pPr marL="0" indent="0">
              <a:buNone/>
            </a:pPr>
            <a:endParaRPr lang="en-GB" sz="2800" dirty="0"/>
          </a:p>
          <a:p>
            <a:pPr lvl="1"/>
            <a:r>
              <a:rPr lang="en-GB" sz="2800" dirty="0"/>
              <a:t>Dive logs with duration, depth and conditions of individual dives.</a:t>
            </a:r>
          </a:p>
          <a:p>
            <a:pPr lvl="1"/>
            <a:r>
              <a:rPr lang="en-GB" sz="2800" dirty="0"/>
              <a:t>General descriptions of the seabed to provide base and record changes.</a:t>
            </a:r>
          </a:p>
          <a:p>
            <a:pPr lvl="1"/>
            <a:r>
              <a:rPr lang="en-GB" sz="2800" dirty="0"/>
              <a:t>Photos and video</a:t>
            </a:r>
          </a:p>
          <a:p>
            <a:pPr lvl="1"/>
            <a:r>
              <a:rPr lang="en-GB" sz="2800" dirty="0"/>
              <a:t>Species identification list material (</a:t>
            </a:r>
            <a:r>
              <a:rPr lang="en-GB" sz="2800" dirty="0" err="1"/>
              <a:t>Seasearch</a:t>
            </a:r>
            <a:r>
              <a:rPr lang="en-GB" sz="2800" dirty="0"/>
              <a:t> record form can be used to  record)</a:t>
            </a:r>
            <a:r>
              <a:rPr lang="en-GB" sz="2400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45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CD62DB5A-5AA0-4E7E-94AB-AD20F02CA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F086ECE-EF43-4B07-9DD0-59679471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3BC5E634-CA05-4263-90CE-5DE3E7790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40FBA88-7872-43E7-B7C8-1576289FC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50ABAA-1BA0-0F46-A7EF-92903C58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752" y="777240"/>
            <a:ext cx="4791456" cy="23225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/>
              <a:t>Gallery </a:t>
            </a:r>
            <a:br>
              <a:rPr lang="en-US" sz="4400" dirty="0"/>
            </a:br>
            <a:br>
              <a:rPr lang="en-US" sz="4400" dirty="0"/>
            </a:br>
            <a:endParaRPr lang="en-US" sz="4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5C19DD9-A034-45D0-AEC8-0EA8714E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342BA98-7A17-4BF4-BF27-03E36FAC0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889134D-5A78-4C41-9468-1139C2522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7200"/>
            <a:ext cx="3430800" cy="34308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A21222ED-B91E-F349-ACC6-B534B4461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581" r="18419"/>
          <a:stretch/>
        </p:blipFill>
        <p:spPr>
          <a:xfrm>
            <a:off x="8764802" y="10"/>
            <a:ext cx="3427200" cy="3427190"/>
          </a:xfrm>
          <a:prstGeom prst="rect">
            <a:avLst/>
          </a:prstGeom>
        </p:spPr>
      </p:pic>
      <p:pic>
        <p:nvPicPr>
          <p:cNvPr id="14" name="Content Placeholder 13" descr="A picture containing toppings, meal&#10;&#10;Description automatically generated">
            <a:extLst>
              <a:ext uri="{FF2B5EF4-FFF2-40B4-BE49-F238E27FC236}">
                <a16:creationId xmlns:a16="http://schemas.microsoft.com/office/drawing/2014/main" id="{3879589F-DAF5-2744-A446-6DF29FCA7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86" r="12575"/>
          <a:stretch/>
        </p:blipFill>
        <p:spPr>
          <a:xfrm>
            <a:off x="0" y="71629"/>
            <a:ext cx="3521258" cy="3028187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18EC6029-5041-4575-A19C-A21C68AFA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B66EEA-625B-2F45-A8D6-10E1F7620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5" r="20527" b="3"/>
          <a:stretch/>
        </p:blipFill>
        <p:spPr>
          <a:xfrm>
            <a:off x="8864426" y="3681620"/>
            <a:ext cx="2921960" cy="2921960"/>
          </a:xfrm>
          <a:custGeom>
            <a:avLst/>
            <a:gdLst/>
            <a:ahLst/>
            <a:cxnLst/>
            <a:rect l="l" t="t" r="r" b="b"/>
            <a:pathLst>
              <a:path w="3375124" h="3375124">
                <a:moveTo>
                  <a:pt x="1687562" y="0"/>
                </a:moveTo>
                <a:cubicBezTo>
                  <a:pt x="2619577" y="0"/>
                  <a:pt x="3375124" y="755547"/>
                  <a:pt x="3375124" y="1687562"/>
                </a:cubicBezTo>
                <a:cubicBezTo>
                  <a:pt x="3375124" y="2619577"/>
                  <a:pt x="2619577" y="3375124"/>
                  <a:pt x="1687562" y="3375124"/>
                </a:cubicBezTo>
                <a:cubicBezTo>
                  <a:pt x="755547" y="3375124"/>
                  <a:pt x="0" y="2619577"/>
                  <a:pt x="0" y="1687562"/>
                </a:cubicBezTo>
                <a:cubicBezTo>
                  <a:pt x="0" y="755547"/>
                  <a:pt x="755547" y="0"/>
                  <a:pt x="1687562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BEB38A-E0AD-1C4A-B7D6-11860883B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976" y="3099816"/>
            <a:ext cx="2819274" cy="3357840"/>
          </a:xfrm>
          <a:prstGeom prst="rect">
            <a:avLst/>
          </a:prstGeom>
        </p:spPr>
      </p:pic>
      <p:pic>
        <p:nvPicPr>
          <p:cNvPr id="36" name="Content Placeholder 35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980EDD77-2BA2-464E-9555-D4585A9619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0" y="3938720"/>
            <a:ext cx="3801014" cy="2847651"/>
          </a:xfrm>
        </p:spPr>
      </p:pic>
    </p:spTree>
    <p:extLst>
      <p:ext uri="{BB962C8B-B14F-4D97-AF65-F5344CB8AC3E}">
        <p14:creationId xmlns:p14="http://schemas.microsoft.com/office/powerpoint/2010/main" val="3012803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EBB4-0FC6-CC44-AD3C-0DA469C42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Information recording</a:t>
            </a:r>
            <a:r>
              <a:rPr lang="en-GB" b="1" i="1" dirty="0"/>
              <a:t>.</a:t>
            </a:r>
            <a:br>
              <a:rPr lang="en-GB" i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4D384-BD93-DA44-8BC9-26AA5F10B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2" y="1543050"/>
            <a:ext cx="10637518" cy="49498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dirty="0"/>
              <a:t>The project is registered as a </a:t>
            </a:r>
            <a:r>
              <a:rPr lang="en-GB" sz="2800" i="1" dirty="0">
                <a:solidFill>
                  <a:srgbClr val="FFC000"/>
                </a:solidFill>
              </a:rPr>
              <a:t>club conservation project </a:t>
            </a:r>
            <a:r>
              <a:rPr lang="en-GB" sz="2800" dirty="0"/>
              <a:t>on the BSAC website.</a:t>
            </a:r>
          </a:p>
          <a:p>
            <a:r>
              <a:rPr lang="en-GB" sz="2800" dirty="0"/>
              <a:t>Background information on the site and the Fleet.</a:t>
            </a:r>
          </a:p>
          <a:p>
            <a:r>
              <a:rPr lang="en-GB" sz="2800" dirty="0"/>
              <a:t>Simple plans of the dive site.</a:t>
            </a:r>
          </a:p>
          <a:p>
            <a:r>
              <a:rPr lang="en-GB" sz="2800" dirty="0"/>
              <a:t>A computer file to store material some of which will be written up as a blog on the NDSAC website.</a:t>
            </a:r>
          </a:p>
          <a:p>
            <a:r>
              <a:rPr lang="en-GB" sz="2800" dirty="0"/>
              <a:t>A species list is being developed.</a:t>
            </a:r>
          </a:p>
          <a:p>
            <a:r>
              <a:rPr lang="en-GB" sz="2800" dirty="0"/>
              <a:t>A project gallery will be on the NDSAC web site.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>
                <a:solidFill>
                  <a:srgbClr val="FFC000"/>
                </a:solidFill>
              </a:rPr>
              <a:t>Please remember </a:t>
            </a:r>
            <a:r>
              <a:rPr lang="en-GB" sz="2800" dirty="0"/>
              <a:t>PLAN the DIVE. Although  a shallow dive, the site is subject to variable conditions and slacks. The Fleet is a SSSI.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90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A97F9-87C9-4710-B480-406EA55C9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6F0AC2-F229-46DE-A0A2-5CB386CE9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88DF46-BB01-4433-86D4-321BC88CE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24167" y="476600"/>
            <a:ext cx="5888959" cy="59063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ackboard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041ACF5E-2D86-C642-8657-C50995639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6321" y="1470921"/>
            <a:ext cx="9829800" cy="391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69848"/>
      </p:ext>
    </p:extLst>
  </p:cSld>
  <p:clrMapOvr>
    <a:masterClrMapping/>
  </p:clrMapOvr>
</p:sld>
</file>

<file path=ppt/theme/theme1.xml><?xml version="1.0" encoding="utf-8"?>
<a:theme xmlns:a="http://schemas.openxmlformats.org/drawingml/2006/main" name="CelebrationVTI">
  <a:themeElements>
    <a:clrScheme name="AnalogousFromRegularSeed_2SEEDS">
      <a:dk1>
        <a:srgbClr val="000000"/>
      </a:dk1>
      <a:lt1>
        <a:srgbClr val="FFFFFF"/>
      </a:lt1>
      <a:dk2>
        <a:srgbClr val="1D3233"/>
      </a:dk2>
      <a:lt2>
        <a:srgbClr val="E2E5E8"/>
      </a:lt2>
      <a:accent1>
        <a:srgbClr val="B17B3B"/>
      </a:accent1>
      <a:accent2>
        <a:srgbClr val="C35B4D"/>
      </a:accent2>
      <a:accent3>
        <a:srgbClr val="A8A442"/>
      </a:accent3>
      <a:accent4>
        <a:srgbClr val="3BB18A"/>
      </a:accent4>
      <a:accent5>
        <a:srgbClr val="49B0BA"/>
      </a:accent5>
      <a:accent6>
        <a:srgbClr val="3B76B1"/>
      </a:accent6>
      <a:hlink>
        <a:srgbClr val="3F7ABF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brationVTI" id="{BAD6E4D6-FB5F-472A-BAD2-154760D77BE0}" vid="{59D360FE-6438-46F1-A5A6-11415132A2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271</Words>
  <Application>Microsoft Macintosh PowerPoint</Application>
  <PresentationFormat>Widescreen</PresentationFormat>
  <Paragraphs>36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Gill Sans Nova</vt:lpstr>
      <vt:lpstr>CelebrationVTI</vt:lpstr>
      <vt:lpstr>NDSAC </vt:lpstr>
      <vt:lpstr>Aims and actions</vt:lpstr>
      <vt:lpstr>Managing the project</vt:lpstr>
      <vt:lpstr>Gallery   </vt:lpstr>
      <vt:lpstr>Information recording.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NDSAC </dc:title>
  <dc:creator>gwyn@mathbarn.co.uk</dc:creator>
  <cp:lastModifiedBy>gwyn@mathbarn.co.uk</cp:lastModifiedBy>
  <cp:revision>2</cp:revision>
  <dcterms:created xsi:type="dcterms:W3CDTF">2022-02-18T14:38:12Z</dcterms:created>
  <dcterms:modified xsi:type="dcterms:W3CDTF">2022-02-20T15:28:30Z</dcterms:modified>
</cp:coreProperties>
</file>